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2" r:id="rId4"/>
    <p:sldId id="263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82" r:id="rId15"/>
    <p:sldId id="28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8491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386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220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12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8956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5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528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894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006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3868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1056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5C465-F818-4393-B118-6D1D252C83CB}" type="datetimeFigureOut">
              <a:rPr lang="fr-FR" smtClean="0"/>
              <a:pPr/>
              <a:t>31/07/2020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E45A7-5A7E-43BC-A4AB-678606AF54F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810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6000" b="1" dirty="0" smtClean="0"/>
              <a:t>IMPARFAIT</a:t>
            </a:r>
            <a:endParaRPr lang="fr-FR" sz="6000" b="1" dirty="0"/>
          </a:p>
        </p:txBody>
      </p:sp>
    </p:spTree>
    <p:extLst>
      <p:ext uri="{BB962C8B-B14F-4D97-AF65-F5344CB8AC3E}">
        <p14:creationId xmlns="" xmlns:p14="http://schemas.microsoft.com/office/powerpoint/2010/main" val="38780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ALLER (3e </a:t>
            </a:r>
            <a:r>
              <a:rPr lang="pl-PL" b="1" dirty="0" err="1" smtClean="0"/>
              <a:t>p.plur</a:t>
            </a:r>
            <a:r>
              <a:rPr lang="pl-PL" b="1" dirty="0" smtClean="0"/>
              <a:t>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all</a:t>
            </a:r>
            <a:r>
              <a:rPr lang="en-US" strike="sngStrike" noProof="1" smtClean="0"/>
              <a:t>ons</a:t>
            </a:r>
            <a:r>
              <a:rPr lang="en-US" noProof="1" smtClean="0"/>
              <a:t> : 	</a:t>
            </a:r>
            <a:r>
              <a:rPr lang="en-US" b="1" noProof="1" smtClean="0"/>
              <a:t>all</a:t>
            </a:r>
            <a:r>
              <a:rPr lang="en-US" noProof="1" smtClean="0"/>
              <a:t>-</a:t>
            </a:r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sz="8800" b="1" noProof="1" smtClean="0"/>
              <a:t>ils allaient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228184" y="2708920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828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POUVOIR (1e </a:t>
            </a:r>
            <a:r>
              <a:rPr lang="pl-PL" b="1" noProof="1" smtClean="0"/>
              <a:t>p.plur</a:t>
            </a:r>
            <a:r>
              <a:rPr lang="pl-PL" b="1" smtClean="0"/>
              <a:t>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pouv</a:t>
            </a:r>
            <a:r>
              <a:rPr lang="en-US" strike="sngStrike" noProof="1" smtClean="0"/>
              <a:t>ons</a:t>
            </a:r>
            <a:r>
              <a:rPr lang="en-US" noProof="1" smtClean="0"/>
              <a:t> : 	</a:t>
            </a:r>
            <a:r>
              <a:rPr lang="en-US" b="1" noProof="1" smtClean="0"/>
              <a:t>pouv</a:t>
            </a:r>
            <a:r>
              <a:rPr lang="en-US" noProof="1" smtClean="0"/>
              <a:t>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500" b="1" dirty="0" smtClean="0"/>
              <a:t>nous </a:t>
            </a:r>
            <a:r>
              <a:rPr lang="pl-PL" sz="6500" b="1" dirty="0" smtClean="0"/>
              <a:t>pouv</a:t>
            </a:r>
            <a:r>
              <a:rPr lang="en-US" sz="6500" b="1" dirty="0" smtClean="0"/>
              <a:t>ions</a:t>
            </a:r>
            <a:endParaRPr lang="en-US" sz="6500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372200" y="2780928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98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660066"/>
                </a:solidFill>
              </a:rPr>
              <a:t>Ê</a:t>
            </a:r>
            <a:r>
              <a:rPr lang="pl-PL" sz="8000" b="1" dirty="0" smtClean="0">
                <a:solidFill>
                  <a:srgbClr val="660066"/>
                </a:solidFill>
              </a:rPr>
              <a:t>TRE - exception</a:t>
            </a:r>
            <a:endParaRPr lang="en-US" sz="8000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noProof="1" smtClean="0">
                <a:solidFill>
                  <a:srgbClr val="660066"/>
                </a:solidFill>
              </a:rPr>
              <a:t>ÊTRE : ét-	+ terminaisons</a:t>
            </a:r>
          </a:p>
          <a:p>
            <a:pPr marL="0" indent="0">
              <a:buNone/>
            </a:pPr>
            <a:endParaRPr lang="en-US" sz="4000" b="1" noProof="1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sz="4000" b="1" noProof="1" smtClean="0">
                <a:solidFill>
                  <a:srgbClr val="660066"/>
                </a:solidFill>
              </a:rPr>
              <a:t>j’ét</a:t>
            </a:r>
            <a:r>
              <a:rPr lang="en-US" sz="4000" b="1" noProof="1" smtClean="0">
                <a:solidFill>
                  <a:srgbClr val="FF0000"/>
                </a:solidFill>
              </a:rPr>
              <a:t>ais</a:t>
            </a:r>
            <a:r>
              <a:rPr lang="en-US" sz="4000" b="1" noProof="1" smtClean="0">
                <a:solidFill>
                  <a:srgbClr val="660066"/>
                </a:solidFill>
              </a:rPr>
              <a:t>				nous ét</a:t>
            </a:r>
            <a:r>
              <a:rPr lang="en-US" sz="4000" b="1" noProof="1" smtClean="0">
                <a:solidFill>
                  <a:srgbClr val="FF0000"/>
                </a:solidFill>
              </a:rPr>
              <a:t>ions</a:t>
            </a:r>
          </a:p>
          <a:p>
            <a:pPr marL="0" indent="0">
              <a:buNone/>
            </a:pPr>
            <a:r>
              <a:rPr lang="en-US" sz="4000" b="1" noProof="1" smtClean="0">
                <a:solidFill>
                  <a:srgbClr val="660066"/>
                </a:solidFill>
              </a:rPr>
              <a:t>tu ét</a:t>
            </a:r>
            <a:r>
              <a:rPr lang="en-US" sz="4000" b="1" noProof="1" smtClean="0">
                <a:solidFill>
                  <a:srgbClr val="FF0000"/>
                </a:solidFill>
              </a:rPr>
              <a:t>ais</a:t>
            </a:r>
            <a:r>
              <a:rPr lang="en-US" sz="4000" b="1" noProof="1" smtClean="0">
                <a:solidFill>
                  <a:srgbClr val="660066"/>
                </a:solidFill>
              </a:rPr>
              <a:t>				vous ét</a:t>
            </a:r>
            <a:r>
              <a:rPr lang="en-US" sz="4000" b="1" noProof="1" smtClean="0">
                <a:solidFill>
                  <a:srgbClr val="FF0000"/>
                </a:solidFill>
              </a:rPr>
              <a:t>iez</a:t>
            </a:r>
          </a:p>
          <a:p>
            <a:pPr marL="0" indent="0">
              <a:buNone/>
            </a:pPr>
            <a:r>
              <a:rPr lang="en-US" sz="4000" b="1" noProof="1" smtClean="0">
                <a:solidFill>
                  <a:srgbClr val="660066"/>
                </a:solidFill>
              </a:rPr>
              <a:t>il/elle ét</a:t>
            </a:r>
            <a:r>
              <a:rPr lang="en-US" sz="4000" b="1" noProof="1" smtClean="0">
                <a:solidFill>
                  <a:srgbClr val="FF0000"/>
                </a:solidFill>
              </a:rPr>
              <a:t>ait</a:t>
            </a:r>
            <a:r>
              <a:rPr lang="en-US" sz="4000" b="1" noProof="1" smtClean="0">
                <a:solidFill>
                  <a:srgbClr val="660066"/>
                </a:solidFill>
              </a:rPr>
              <a:t>			ils/elles ét</a:t>
            </a:r>
            <a:r>
              <a:rPr lang="en-US" sz="4000" b="1" noProof="1" smtClean="0">
                <a:solidFill>
                  <a:srgbClr val="FF0000"/>
                </a:solidFill>
              </a:rPr>
              <a:t>aient</a:t>
            </a:r>
          </a:p>
        </p:txBody>
      </p:sp>
    </p:spTree>
    <p:extLst>
      <p:ext uri="{BB962C8B-B14F-4D97-AF65-F5344CB8AC3E}">
        <p14:creationId xmlns="" xmlns:p14="http://schemas.microsoft.com/office/powerpoint/2010/main" val="14697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Quand j’étais petit(e)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noProof="1" smtClean="0"/>
              <a:t>Quand j’étais </a:t>
            </a:r>
            <a:r>
              <a:rPr lang="pl-PL" noProof="1" smtClean="0"/>
              <a:t>petit/e,</a:t>
            </a:r>
            <a:endParaRPr lang="pl-PL" noProof="1" smtClean="0"/>
          </a:p>
          <a:p>
            <a:pPr marL="0" indent="0">
              <a:buNone/>
            </a:pPr>
            <a:r>
              <a:rPr lang="pl-PL" noProof="1" smtClean="0"/>
              <a:t>j</a:t>
            </a:r>
            <a:r>
              <a:rPr lang="pl-PL" noProof="1" smtClean="0"/>
              <a:t>’avais…</a:t>
            </a:r>
            <a:endParaRPr lang="pl-PL" noProof="1" smtClean="0"/>
          </a:p>
          <a:p>
            <a:pPr marL="0" indent="0">
              <a:buNone/>
            </a:pPr>
            <a:r>
              <a:rPr lang="pl-PL" noProof="1" smtClean="0"/>
              <a:t>j’aimais…</a:t>
            </a:r>
            <a:endParaRPr lang="pl-PL" noProof="1" smtClean="0"/>
          </a:p>
          <a:p>
            <a:pPr marL="0" indent="0">
              <a:buNone/>
            </a:pPr>
            <a:r>
              <a:rPr lang="pl-PL" noProof="1" smtClean="0"/>
              <a:t>je </a:t>
            </a:r>
            <a:r>
              <a:rPr lang="pl-PL" noProof="1" smtClean="0"/>
              <a:t>regardais…</a:t>
            </a:r>
            <a:endParaRPr lang="pl-PL" noProof="1" smtClean="0"/>
          </a:p>
          <a:p>
            <a:pPr marL="0" indent="0">
              <a:buNone/>
            </a:pPr>
            <a:r>
              <a:rPr lang="pl-PL" noProof="1" smtClean="0"/>
              <a:t>je </a:t>
            </a:r>
            <a:r>
              <a:rPr lang="pl-PL" noProof="1" smtClean="0"/>
              <a:t>jouais…</a:t>
            </a:r>
            <a:endParaRPr lang="pl-PL" noProof="1" smtClean="0"/>
          </a:p>
          <a:p>
            <a:pPr marL="0" indent="0">
              <a:buNone/>
            </a:pPr>
            <a:r>
              <a:rPr lang="pl-PL" noProof="1" smtClean="0"/>
              <a:t>j’étais</a:t>
            </a:r>
            <a:r>
              <a:rPr lang="pl-PL" noProof="1" smtClean="0"/>
              <a:t>… </a:t>
            </a:r>
            <a:endParaRPr lang="pl-PL" noProof="1"/>
          </a:p>
        </p:txBody>
      </p:sp>
      <p:pic>
        <p:nvPicPr>
          <p:cNvPr id="7" name="Picture 4" descr="steve2_3y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80586">
            <a:off x="5244698" y="1377102"/>
            <a:ext cx="3217388" cy="415131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157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1" smtClean="0"/>
              <a:t>Mettez ces verbes à l’imparfait</a:t>
            </a:r>
            <a:r>
              <a:rPr lang="pl-PL" b="1" noProof="1" smtClean="0"/>
              <a:t> 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645337"/>
              </p:ext>
            </p:extLst>
          </p:nvPr>
        </p:nvGraphicFramePr>
        <p:xfrm>
          <a:off x="1547664" y="1484784"/>
          <a:ext cx="604867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405"/>
                <a:gridCol w="1738859"/>
                <a:gridCol w="1224136"/>
                <a:gridCol w="24482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Imparfait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1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finir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je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2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regarder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tu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3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aimer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4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choisir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nous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5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habiter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vous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6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perdre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7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parler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nous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8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être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9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avoir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tu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10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manger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elle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4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noProof="1" smtClean="0"/>
              <a:t>Mettez ces verbes à l’imparfait 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4645337"/>
              </p:ext>
            </p:extLst>
          </p:nvPr>
        </p:nvGraphicFramePr>
        <p:xfrm>
          <a:off x="1907704" y="1628800"/>
          <a:ext cx="568863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405"/>
                <a:gridCol w="1738859"/>
                <a:gridCol w="1224136"/>
                <a:gridCol w="20882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Imparfait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1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aimer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je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2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finir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tu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3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regarder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4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jouer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nous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5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choisir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vous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6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habiter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7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perdre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nous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8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parler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ils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9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être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tu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noProof="1" smtClean="0"/>
                        <a:t>10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noProof="1" smtClean="0"/>
                        <a:t>porter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noProof="1" smtClean="0"/>
                        <a:t>elle</a:t>
                      </a:r>
                      <a:endParaRPr lang="pl-PL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noProof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67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Formation</a:t>
            </a:r>
            <a:r>
              <a:rPr lang="pl-PL" b="1" dirty="0" smtClean="0">
                <a:solidFill>
                  <a:srgbClr val="660066"/>
                </a:solidFill>
              </a:rPr>
              <a:t> de l’imparfait</a:t>
            </a:r>
            <a:endParaRPr lang="pl-P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u="sng" dirty="0" smtClean="0"/>
              <a:t>PRÉSENT DE L’INDICATIF</a:t>
            </a:r>
          </a:p>
          <a:p>
            <a:pPr>
              <a:buNone/>
            </a:pPr>
            <a:r>
              <a:rPr lang="pl-PL" b="1" u="sng" dirty="0" smtClean="0"/>
              <a:t>HABITER</a:t>
            </a:r>
            <a:r>
              <a:rPr lang="pl-PL" dirty="0" smtClean="0"/>
              <a:t>			</a:t>
            </a:r>
            <a:r>
              <a:rPr lang="pl-PL" b="1" u="sng" dirty="0" smtClean="0"/>
              <a:t>FINIR</a:t>
            </a:r>
            <a:r>
              <a:rPr lang="pl-PL" dirty="0" smtClean="0"/>
              <a:t>			</a:t>
            </a:r>
            <a:r>
              <a:rPr lang="pl-PL" b="1" u="sng" dirty="0" smtClean="0"/>
              <a:t>PERDRE</a:t>
            </a:r>
          </a:p>
          <a:p>
            <a:pPr>
              <a:buNone/>
            </a:pPr>
            <a:r>
              <a:rPr lang="pl-PL" strike="sngStrike" dirty="0" smtClean="0"/>
              <a:t>Nous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habit</a:t>
            </a:r>
            <a:r>
              <a:rPr lang="pl-PL" strike="sngStrike" dirty="0" smtClean="0"/>
              <a:t>ons</a:t>
            </a:r>
            <a:r>
              <a:rPr lang="pl-PL" dirty="0" smtClean="0"/>
              <a:t>	</a:t>
            </a:r>
            <a:r>
              <a:rPr lang="pl-PL" strike="sngStrike" dirty="0" smtClean="0"/>
              <a:t>Nous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finiss</a:t>
            </a:r>
            <a:r>
              <a:rPr lang="pl-PL" strike="sngStrike" dirty="0" smtClean="0"/>
              <a:t>ons</a:t>
            </a:r>
            <a:r>
              <a:rPr lang="pl-PL" dirty="0" smtClean="0"/>
              <a:t>	  </a:t>
            </a:r>
            <a:r>
              <a:rPr lang="pl-PL" strike="sngStrike" dirty="0" smtClean="0"/>
              <a:t>Nous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FF0000"/>
                </a:solidFill>
              </a:rPr>
              <a:t>perd</a:t>
            </a:r>
            <a:r>
              <a:rPr lang="pl-PL" strike="sngStrike" dirty="0" smtClean="0"/>
              <a:t>ons</a:t>
            </a:r>
          </a:p>
          <a:p>
            <a:pPr>
              <a:buNone/>
            </a:pPr>
            <a:endParaRPr lang="pl-PL" strike="sngStrike" dirty="0" smtClean="0"/>
          </a:p>
          <a:p>
            <a:pPr algn="just">
              <a:spcBef>
                <a:spcPts val="0"/>
              </a:spcBef>
              <a:buNone/>
            </a:pPr>
            <a:r>
              <a:rPr lang="pl-PL" b="1" noProof="1" smtClean="0"/>
              <a:t>L’IMPARFAIT</a:t>
            </a:r>
            <a:r>
              <a:rPr lang="pl-PL" noProof="1" smtClean="0"/>
              <a:t> =  sujet de la 1ère personne du pluriel</a:t>
            </a:r>
          </a:p>
          <a:p>
            <a:pPr algn="just">
              <a:spcBef>
                <a:spcPts val="0"/>
              </a:spcBef>
              <a:buNone/>
            </a:pPr>
            <a:r>
              <a:rPr lang="pl-PL" noProof="1" smtClean="0"/>
              <a:t>                            du présent de l’indicatif</a:t>
            </a:r>
          </a:p>
          <a:p>
            <a:pPr algn="ctr">
              <a:buNone/>
            </a:pPr>
            <a:r>
              <a:rPr lang="pl-PL" b="1" noProof="1" smtClean="0">
                <a:solidFill>
                  <a:srgbClr val="FF0000"/>
                </a:solidFill>
              </a:rPr>
              <a:t>habit	-		finiss-			perd-</a:t>
            </a:r>
          </a:p>
          <a:p>
            <a:pPr algn="ctr">
              <a:buNone/>
            </a:pPr>
            <a:r>
              <a:rPr lang="pl-PL" noProof="1" smtClean="0"/>
              <a:t>+ terminaisons:</a:t>
            </a:r>
          </a:p>
          <a:p>
            <a:pPr algn="ctr">
              <a:buNone/>
            </a:pPr>
            <a:r>
              <a:rPr lang="pl-PL" b="1" noProof="1" smtClean="0">
                <a:solidFill>
                  <a:srgbClr val="0070C0"/>
                </a:solidFill>
              </a:rPr>
              <a:t>-ais		-ions</a:t>
            </a:r>
          </a:p>
          <a:p>
            <a:pPr algn="ctr">
              <a:buNone/>
            </a:pPr>
            <a:r>
              <a:rPr lang="pl-PL" b="1" noProof="1" smtClean="0">
                <a:solidFill>
                  <a:srgbClr val="0070C0"/>
                </a:solidFill>
              </a:rPr>
              <a:t>-ais 		-iez</a:t>
            </a:r>
          </a:p>
          <a:p>
            <a:pPr algn="ctr">
              <a:buNone/>
            </a:pPr>
            <a:r>
              <a:rPr lang="pl-PL" b="1" noProof="1" smtClean="0">
                <a:solidFill>
                  <a:srgbClr val="0070C0"/>
                </a:solidFill>
              </a:rPr>
              <a:t>-ait 		-aient</a:t>
            </a:r>
            <a:endParaRPr lang="pl-PL" b="1" noProof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Formation</a:t>
            </a:r>
            <a:r>
              <a:rPr lang="pl-PL" b="1" dirty="0" smtClean="0">
                <a:solidFill>
                  <a:srgbClr val="660066"/>
                </a:solidFill>
              </a:rPr>
              <a:t> de l’imparfait</a:t>
            </a:r>
            <a:endParaRPr lang="en-US" b="1" dirty="0">
              <a:solidFill>
                <a:srgbClr val="6600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6697970"/>
              </p:ext>
            </p:extLst>
          </p:nvPr>
        </p:nvGraphicFramePr>
        <p:xfrm>
          <a:off x="0" y="1556792"/>
          <a:ext cx="9144000" cy="450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352800"/>
                <a:gridCol w="2514600"/>
              </a:tblGrid>
              <a:tr h="579259"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HABITER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FINIR</a:t>
                      </a:r>
                      <a:endParaRPr lang="en-US" sz="3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b="1" dirty="0" smtClean="0"/>
                        <a:t>PERDRE</a:t>
                      </a:r>
                      <a:endParaRPr lang="en-US" sz="3400" b="1" dirty="0"/>
                    </a:p>
                  </a:txBody>
                  <a:tcPr/>
                </a:tc>
              </a:tr>
              <a:tr h="521333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J’habit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Je finiss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Je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/>
                    </a:p>
                  </a:txBody>
                  <a:tcPr/>
                </a:tc>
              </a:tr>
              <a:tr h="5213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Tu 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Tu finiss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495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Il/elle 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ait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Il/elle</a:t>
                      </a:r>
                      <a:r>
                        <a:rPr lang="en-US" sz="3000" b="1" baseline="0" noProof="1" smtClean="0"/>
                        <a:t> </a:t>
                      </a:r>
                      <a:r>
                        <a:rPr lang="en-US" sz="3000" b="1" noProof="1" smtClean="0"/>
                        <a:t>finiss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ait</a:t>
                      </a:r>
                      <a:endParaRPr lang="en-US" sz="3000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Il/ elle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</a:tr>
              <a:tr h="6439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Nous 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ions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 finiss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ions</a:t>
                      </a:r>
                      <a:endParaRPr lang="en-US" sz="3000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ions</a:t>
                      </a:r>
                      <a:endParaRPr lang="en-US" sz="3000" b="1" noProof="1"/>
                    </a:p>
                  </a:txBody>
                  <a:tcPr/>
                </a:tc>
              </a:tr>
              <a:tr h="5213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Vous 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iez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 finiss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iez</a:t>
                      </a:r>
                      <a:endParaRPr lang="en-US" sz="3000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iez</a:t>
                      </a:r>
                      <a:endParaRPr lang="en-US" sz="3000" b="1" noProof="1"/>
                    </a:p>
                  </a:txBody>
                  <a:tcPr/>
                </a:tc>
              </a:tr>
              <a:tr h="9557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noProof="1" smtClean="0"/>
                        <a:t>Ils/elles habit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aient</a:t>
                      </a:r>
                      <a:endParaRPr lang="en-US" sz="3000" b="1" noProof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Ils/elles</a:t>
                      </a:r>
                      <a:r>
                        <a:rPr lang="en-US" sz="3000" b="1" baseline="0" noProof="1" smtClean="0"/>
                        <a:t> </a:t>
                      </a:r>
                      <a:r>
                        <a:rPr lang="en-US" sz="2900" b="1" noProof="1" smtClean="0"/>
                        <a:t>finiss</a:t>
                      </a:r>
                      <a:r>
                        <a:rPr lang="en-US" sz="2900" b="1" noProof="1" smtClean="0">
                          <a:solidFill>
                            <a:srgbClr val="660066"/>
                          </a:solidFill>
                        </a:rPr>
                        <a:t>aient</a:t>
                      </a:r>
                      <a:endParaRPr lang="en-US" sz="2900" b="1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 perd</a:t>
                      </a:r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aient</a:t>
                      </a:r>
                      <a:endParaRPr lang="en-US" sz="3000" b="1" noProof="1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26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TRAVAILLER (1e p.sing.)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781128"/>
          </a:xfrm>
        </p:spPr>
        <p:txBody>
          <a:bodyPr/>
          <a:lstStyle/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travaill</a:t>
            </a:r>
            <a:r>
              <a:rPr lang="en-US" strike="sngStrike" noProof="1" smtClean="0"/>
              <a:t>ons</a:t>
            </a:r>
            <a:r>
              <a:rPr lang="pl-PL" noProof="1" smtClean="0"/>
              <a:t> :	</a:t>
            </a:r>
            <a:r>
              <a:rPr lang="en-US" noProof="1" smtClean="0"/>
              <a:t>	</a:t>
            </a:r>
            <a:r>
              <a:rPr lang="en-US" b="1" noProof="1" smtClean="0"/>
              <a:t>travaill-</a:t>
            </a:r>
          </a:p>
          <a:p>
            <a:pPr marL="0" indent="0">
              <a:buNone/>
            </a:pPr>
            <a:endParaRPr lang="en-US" b="1" noProof="1" smtClean="0"/>
          </a:p>
          <a:p>
            <a:pPr marL="0" indent="0">
              <a:buNone/>
            </a:pPr>
            <a:r>
              <a:rPr lang="pl-PL" sz="8800" b="1" noProof="1" smtClean="0"/>
              <a:t>j</a:t>
            </a:r>
            <a:r>
              <a:rPr lang="en-US" sz="8800" b="1" noProof="1" smtClean="0"/>
              <a:t>e travaillais</a:t>
            </a:r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endParaRPr lang="en-US" noProof="1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0213932"/>
              </p:ext>
            </p:extLst>
          </p:nvPr>
        </p:nvGraphicFramePr>
        <p:xfrm>
          <a:off x="6394823" y="2901558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74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AIMER (1e p.sing.)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strike="sngStrike" dirty="0" smtClean="0"/>
              <a:t>nous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pl-PL" u="sng" dirty="0" smtClean="0"/>
              <a:t>aim</a:t>
            </a:r>
            <a:r>
              <a:rPr lang="pl-PL" strike="sngStrike" dirty="0" smtClean="0"/>
              <a:t>ons</a:t>
            </a:r>
            <a:r>
              <a:rPr lang="pl-PL" dirty="0" smtClean="0"/>
              <a:t> : 	</a:t>
            </a:r>
            <a:r>
              <a:rPr lang="pl-PL" b="1" dirty="0" smtClean="0"/>
              <a:t>aim-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800" b="1" dirty="0" smtClean="0"/>
              <a:t>j’aimais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012160" y="3068960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4295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ROUGIR (3e p.sing.)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pl-PL" u="sng" noProof="1" smtClean="0"/>
              <a:t>rougiss</a:t>
            </a:r>
            <a:r>
              <a:rPr lang="en-US" strike="sngStrike" noProof="1" smtClean="0"/>
              <a:t>ons</a:t>
            </a:r>
            <a:r>
              <a:rPr lang="pl-PL" noProof="1" smtClean="0"/>
              <a:t> :	</a:t>
            </a:r>
            <a:r>
              <a:rPr lang="en-US" b="1" noProof="1" smtClean="0"/>
              <a:t>r</a:t>
            </a:r>
            <a:r>
              <a:rPr lang="pl-PL" b="1" noProof="1" smtClean="0"/>
              <a:t>ougiss</a:t>
            </a:r>
            <a:r>
              <a:rPr lang="en-US" b="1" noProof="1" smtClean="0"/>
              <a:t>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b="1" noProof="1" smtClean="0"/>
              <a:t>il rougissait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372200" y="2852936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667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AVOIR (2e p.sing.)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av</a:t>
            </a:r>
            <a:r>
              <a:rPr lang="en-US" strike="sngStrike" noProof="1" smtClean="0"/>
              <a:t>ons</a:t>
            </a:r>
            <a:r>
              <a:rPr lang="en-US" noProof="1" smtClean="0"/>
              <a:t> : 	</a:t>
            </a:r>
            <a:r>
              <a:rPr lang="en-US" b="1" noProof="1" smtClean="0"/>
              <a:t>av</a:t>
            </a:r>
            <a:r>
              <a:rPr lang="en-US" noProof="1" smtClean="0"/>
              <a:t>-</a:t>
            </a:r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sz="9000" b="1" noProof="1" smtClean="0"/>
              <a:t>tu avais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56176" y="3068960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036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PENSER (2e </a:t>
            </a:r>
            <a:r>
              <a:rPr lang="pl-PL" b="1" dirty="0" err="1" smtClean="0"/>
              <a:t>p.plur</a:t>
            </a:r>
            <a:r>
              <a:rPr lang="pl-PL" b="1" dirty="0" smtClean="0"/>
              <a:t>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pens</a:t>
            </a:r>
            <a:r>
              <a:rPr lang="en-US" strike="sngStrike" noProof="1" smtClean="0"/>
              <a:t>ons</a:t>
            </a:r>
            <a:r>
              <a:rPr lang="en-US" noProof="1" smtClean="0"/>
              <a:t> : 	</a:t>
            </a:r>
            <a:r>
              <a:rPr lang="en-US" b="1" noProof="1" smtClean="0"/>
              <a:t>pens</a:t>
            </a:r>
            <a:r>
              <a:rPr lang="en-US" noProof="1" smtClean="0"/>
              <a:t>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000" b="1" noProof="1" smtClean="0"/>
              <a:t>vous pensiez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56176" y="2708920"/>
          <a:ext cx="2450353" cy="337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630912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530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1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PRENDRE (1e p.sing.)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trike="sngStrike" noProof="1" smtClean="0"/>
              <a:t>nous</a:t>
            </a:r>
            <a:r>
              <a:rPr lang="en-US" noProof="1" smtClean="0"/>
              <a:t> </a:t>
            </a:r>
            <a:r>
              <a:rPr lang="en-US" u="sng" noProof="1" smtClean="0"/>
              <a:t>pren</a:t>
            </a:r>
            <a:r>
              <a:rPr lang="en-US" strike="sngStrike" noProof="1" smtClean="0"/>
              <a:t>ons</a:t>
            </a:r>
            <a:r>
              <a:rPr lang="en-US" noProof="1" smtClean="0"/>
              <a:t>  :		</a:t>
            </a:r>
            <a:r>
              <a:rPr lang="en-US" b="1" noProof="1" smtClean="0"/>
              <a:t>pren</a:t>
            </a:r>
            <a:r>
              <a:rPr lang="en-US" noProof="1" smtClean="0"/>
              <a:t>-</a:t>
            </a:r>
          </a:p>
          <a:p>
            <a:pPr marL="0" indent="0">
              <a:buNone/>
            </a:pPr>
            <a:endParaRPr lang="en-US" noProof="1" smtClean="0"/>
          </a:p>
          <a:p>
            <a:pPr marL="0" indent="0">
              <a:buNone/>
            </a:pPr>
            <a:r>
              <a:rPr lang="en-US" sz="8800" b="1" noProof="1" smtClean="0"/>
              <a:t>je prenais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084168" y="2852936"/>
          <a:ext cx="245035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849"/>
                <a:gridCol w="14565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chemeClr val="tx1"/>
                          </a:solidFill>
                        </a:rPr>
                        <a:t>je</a:t>
                      </a:r>
                      <a:endParaRPr lang="en-US" sz="3000" b="1" noProof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tu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nous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-ions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vous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-iez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noProof="1" smtClean="0"/>
                        <a:t>ils</a:t>
                      </a:r>
                      <a:endParaRPr lang="en-US" sz="3000" b="1" noProof="1"/>
                    </a:p>
                  </a:txBody>
                  <a:tcP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1" noProof="1" smtClean="0">
                          <a:solidFill>
                            <a:srgbClr val="660066"/>
                          </a:solidFill>
                        </a:rPr>
                        <a:t>-aient</a:t>
                      </a:r>
                      <a:endParaRPr lang="en-US" sz="3000" b="1" noProof="1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38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433</TotalTime>
  <Words>359</Words>
  <Application>Microsoft Office PowerPoint</Application>
  <PresentationFormat>Pokaz na ekranie (4:3)</PresentationFormat>
  <Paragraphs>247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Office Theme</vt:lpstr>
      <vt:lpstr>IMPARFAIT</vt:lpstr>
      <vt:lpstr>Formation de l’imparfait</vt:lpstr>
      <vt:lpstr>Formation de l’imparfait</vt:lpstr>
      <vt:lpstr>TRAVAILLER (1e p.sing.)</vt:lpstr>
      <vt:lpstr>AIMER (1e p.sing.)</vt:lpstr>
      <vt:lpstr>ROUGIR (3e p.sing.)</vt:lpstr>
      <vt:lpstr>AVOIR (2e p.sing.)</vt:lpstr>
      <vt:lpstr>PENSER (2e p.plur.)</vt:lpstr>
      <vt:lpstr>PRENDRE (1e p.sing.)</vt:lpstr>
      <vt:lpstr>ALLER (3e p.plur.)</vt:lpstr>
      <vt:lpstr>POUVOIR (1e p.plur.)</vt:lpstr>
      <vt:lpstr>ÊTRE - exception</vt:lpstr>
      <vt:lpstr>Quand j’étais petit(e)</vt:lpstr>
      <vt:lpstr>Mettez ces verbes à l’imparfait :</vt:lpstr>
      <vt:lpstr>Mettez ces verbes à l’imparfait 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L’imparfait</dc:title>
  <dc:creator>Vicki</dc:creator>
  <cp:lastModifiedBy>Zarząd Główny</cp:lastModifiedBy>
  <cp:revision>15</cp:revision>
  <dcterms:created xsi:type="dcterms:W3CDTF">2014-02-16T21:04:50Z</dcterms:created>
  <dcterms:modified xsi:type="dcterms:W3CDTF">2020-07-31T03:59:50Z</dcterms:modified>
</cp:coreProperties>
</file>